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61AD"/>
    <a:srgbClr val="92CC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650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310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1243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5886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5685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711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8812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2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548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05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399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143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79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07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584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872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7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6E03E1B-A412-4C6C-802C-00CC2C63D01A}" type="datetimeFigureOut">
              <a:rPr lang="uk-UA" smtClean="0"/>
              <a:t>10.09.2025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E5BE76A-1BA8-484E-BDDB-7BBCF5D8D5C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885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ai.com/research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круглений прямокутник 2"/>
          <p:cNvSpPr/>
          <p:nvPr/>
        </p:nvSpPr>
        <p:spPr>
          <a:xfrm>
            <a:off x="2351823" y="224523"/>
            <a:ext cx="6714699" cy="12146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908" y="252852"/>
            <a:ext cx="6096528" cy="1030313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5964071" y="4092851"/>
            <a:ext cx="5104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Форма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роботи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індивідуальна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підгрупова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5600895" y="487759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Автор: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Бондарєва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Ганна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Олександрівна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вчитель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- логопед)             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4685420" y="6124012"/>
            <a:ext cx="1830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ВІННИЦЯ-2025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615015" y="1739215"/>
            <a:ext cx="11081880" cy="1961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Прямокутник 12"/>
          <p:cNvSpPr/>
          <p:nvPr/>
        </p:nvSpPr>
        <p:spPr>
          <a:xfrm>
            <a:off x="1466561" y="1945682"/>
            <a:ext cx="937878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32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32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технологій</a:t>
            </a:r>
            <a:r>
              <a:rPr lang="ru-RU" sz="32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штучного</a:t>
            </a:r>
          </a:p>
          <a:p>
            <a:pPr algn="ctr"/>
            <a:r>
              <a:rPr lang="ru-RU" sz="32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інтелекту</a:t>
            </a:r>
            <a:r>
              <a:rPr lang="ru-RU" sz="32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корекційно</a:t>
            </a:r>
            <a:r>
              <a:rPr lang="ru-RU" sz="32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32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розвитковій</a:t>
            </a:r>
            <a:r>
              <a:rPr lang="ru-RU" sz="32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роботі</a:t>
            </a:r>
            <a:r>
              <a:rPr lang="ru-RU" sz="32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32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сучасного</a:t>
            </a:r>
            <a:r>
              <a:rPr lang="ru-RU" sz="32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вчителя</a:t>
            </a:r>
            <a:r>
              <a:rPr lang="ru-RU" sz="32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логопеда ЗДО».</a:t>
            </a:r>
            <a:endParaRPr lang="uk-UA" sz="32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602223" y="3839797"/>
            <a:ext cx="4041928" cy="272739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48" y="3872524"/>
            <a:ext cx="2517071" cy="235085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9744" y="4502314"/>
            <a:ext cx="2955522" cy="155203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795B98-0DAF-4400-B6EE-FFFD5044201D}"/>
              </a:ext>
            </a:extLst>
          </p:cNvPr>
          <p:cNvSpPr txBox="1"/>
          <p:nvPr/>
        </p:nvSpPr>
        <p:spPr>
          <a:xfrm>
            <a:off x="9427464" y="758952"/>
            <a:ext cx="203911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26 серпня 2025</a:t>
            </a:r>
          </a:p>
        </p:txBody>
      </p:sp>
    </p:spTree>
    <p:extLst>
      <p:ext uri="{BB962C8B-B14F-4D97-AF65-F5344CB8AC3E}">
        <p14:creationId xmlns:p14="http://schemas.microsoft.com/office/powerpoint/2010/main" val="206216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круглений прямокутник 2"/>
          <p:cNvSpPr/>
          <p:nvPr/>
        </p:nvSpPr>
        <p:spPr>
          <a:xfrm>
            <a:off x="272956" y="423081"/>
            <a:ext cx="11518710" cy="60869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кутник 4"/>
          <p:cNvSpPr/>
          <p:nvPr/>
        </p:nvSpPr>
        <p:spPr>
          <a:xfrm>
            <a:off x="928046" y="650375"/>
            <a:ext cx="985368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Штучний інтелект (ШІ)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це не лише модне слово, а й потужний інструмент, який дедалі активніше входить у практику спеціалістів, зокрема вчителів - логопедів. Найпопулярніші платформи з штучного інтелекту, які можуть стати у нагоді вчителю – логопеду – це </a:t>
            </a:r>
            <a:r>
              <a:rPr lang="en-US" sz="20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Wordwall</a:t>
            </a:r>
            <a:r>
              <a:rPr lang="en-US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LearningApps</a:t>
            </a:r>
            <a:r>
              <a:rPr lang="uk-UA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Gemiini</a:t>
            </a:r>
            <a:r>
              <a:rPr lang="en-US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Systems (</a:t>
            </a:r>
            <a:r>
              <a:rPr lang="uk-UA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онлайн-терапія</a:t>
            </a:r>
            <a:r>
              <a:rPr lang="uk-UA" sz="2000" b="1" i="1" dirty="0">
                <a:solidFill>
                  <a:srgbClr val="FF0000"/>
                </a:solidFill>
              </a:rPr>
              <a:t>), </a:t>
            </a:r>
            <a:r>
              <a:rPr lang="en-US" sz="2000" b="1" i="1" dirty="0" err="1">
                <a:solidFill>
                  <a:srgbClr val="FF0000"/>
                </a:solidFill>
              </a:rPr>
              <a:t>ChatGPT</a:t>
            </a:r>
            <a:r>
              <a:rPr lang="uk-UA" sz="2000" b="1" i="1" dirty="0">
                <a:solidFill>
                  <a:srgbClr val="FF0000"/>
                </a:solidFill>
              </a:rPr>
              <a:t>,</a:t>
            </a:r>
            <a:r>
              <a:rPr lang="en-US" sz="2000" b="1" i="1" dirty="0">
                <a:solidFill>
                  <a:srgbClr val="FF0000"/>
                </a:solidFill>
              </a:rPr>
              <a:t> Speech Blubs</a:t>
            </a:r>
            <a:r>
              <a:rPr lang="uk-UA" sz="2000" b="1" i="1" dirty="0">
                <a:solidFill>
                  <a:srgbClr val="FF0000"/>
                </a:solidFill>
              </a:rPr>
              <a:t>, </a:t>
            </a:r>
            <a:r>
              <a:rPr lang="en-US" sz="2000" b="1" i="1" dirty="0" err="1">
                <a:solidFill>
                  <a:srgbClr val="FF0000"/>
                </a:solidFill>
              </a:rPr>
              <a:t>Canva</a:t>
            </a:r>
            <a:r>
              <a:rPr lang="uk-UA" sz="2000" b="1" i="1" dirty="0">
                <a:solidFill>
                  <a:srgbClr val="FF0000"/>
                </a:solidFill>
              </a:rPr>
              <a:t>,</a:t>
            </a:r>
            <a:r>
              <a:rPr lang="en-US" sz="2000" b="1" i="1" dirty="0">
                <a:solidFill>
                  <a:srgbClr val="FF0000"/>
                </a:solidFill>
              </a:rPr>
              <a:t> Google Gemini</a:t>
            </a:r>
            <a:r>
              <a:rPr lang="uk-UA" sz="2000" b="1" i="1" dirty="0">
                <a:solidFill>
                  <a:srgbClr val="FF0000"/>
                </a:solidFill>
              </a:rPr>
              <a:t> та багато інших.</a:t>
            </a: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Використання ШІ у роботі вчителя – логопеда допомагає: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персоналізувати заняття,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автоматизувати рутинну роботу,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розширити діапазон вправ і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методик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Як ШІ може бути корисним вчителю - логопеду: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1. Створення навчальних матеріалів — карток, текстів, ігор, інструкцій.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2. Візуалізація понять — через презентації, графіку, зображення.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3. Персоналізовані рекомендації — адаптація вправ під конкретну дитину.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4. Документування та планування - автоматичне складання індивідуальних планів занять, рекомендацій для батьків.</a:t>
            </a:r>
            <a:endParaRPr lang="uk-UA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5. Дистанційна логопедична робота - Онлайн-сервіси з ШІ  дають можливість ефективно працювати з дітьми навіть віддалено, зберігаючи якість взаємодії.</a:t>
            </a:r>
          </a:p>
        </p:txBody>
      </p:sp>
    </p:spTree>
    <p:extLst>
      <p:ext uri="{BB962C8B-B14F-4D97-AF65-F5344CB8AC3E}">
        <p14:creationId xmlns:p14="http://schemas.microsoft.com/office/powerpoint/2010/main" val="75651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круглений прямокутник 1"/>
          <p:cNvSpPr/>
          <p:nvPr/>
        </p:nvSpPr>
        <p:spPr>
          <a:xfrm>
            <a:off x="470847" y="409434"/>
            <a:ext cx="11177517" cy="61278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TextBox 2"/>
          <p:cNvSpPr txBox="1"/>
          <p:nvPr/>
        </p:nvSpPr>
        <p:spPr>
          <a:xfrm>
            <a:off x="648268" y="641444"/>
            <a:ext cx="1081585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Недоліки та обмеження застосування ШІ в логопедичній практиці</a:t>
            </a:r>
          </a:p>
          <a:p>
            <a:pPr algn="ctr"/>
            <a:endParaRPr lang="uk-U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1. Неточність у специфіці логопедії</a:t>
            </a:r>
          </a:p>
          <a:p>
            <a:pPr lvl="0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ШІ не завжди враховує дрібні нюанси про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мовні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порушення.</a:t>
            </a:r>
          </a:p>
          <a:p>
            <a:pPr lvl="0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Може давати надто загальні поради без урахування реальної клінічної картини.</a:t>
            </a:r>
          </a:p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2. Технічна залежність</a:t>
            </a:r>
          </a:p>
          <a:p>
            <a:pPr lvl="0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Необхідний стабільний доступ до Інтернету.</a:t>
            </a:r>
          </a:p>
          <a:p>
            <a:pPr lvl="0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Батьки або педагоги повинні вміти працювати з платформою — не всі це можуть.</a:t>
            </a:r>
          </a:p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3. Питання конфіденційності</a:t>
            </a:r>
          </a:p>
          <a:p>
            <a:pPr lvl="0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Не всі сервіси мають захищену систему зберігання даних.</a:t>
            </a:r>
          </a:p>
          <a:p>
            <a:pPr lvl="0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Не можна передавати особисту інформацію про дитину — ризик витоку даних.</a:t>
            </a:r>
          </a:p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4. Заміщення, а не допомога</a:t>
            </a:r>
          </a:p>
          <a:p>
            <a:pPr lvl="0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Існує спокуса «покластися» лише на ШІ та втратити професійний контроль.</a:t>
            </a:r>
          </a:p>
          <a:p>
            <a:pPr lvl="0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Занадто часте використання ШІ без живого мовленнєвого спілкування може знизити якість емоційного контакту.</a:t>
            </a:r>
          </a:p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5. Мотивація дітей</a:t>
            </a:r>
          </a:p>
          <a:p>
            <a:pPr lvl="0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Деяким дітям легше сприймати гру або завдання від людини, ніж від "штучного" асистента.</a:t>
            </a:r>
          </a:p>
          <a:p>
            <a:pPr lvl="0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Надмірне захоплення технологією може відволікати від мовленнєвої мети.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58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круглений прямокутник 2"/>
          <p:cNvSpPr/>
          <p:nvPr/>
        </p:nvSpPr>
        <p:spPr>
          <a:xfrm>
            <a:off x="600501" y="245660"/>
            <a:ext cx="10945505" cy="58412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28299" y="655093"/>
            <a:ext cx="9867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Платформи, які вже працюють на логопеда</a:t>
            </a:r>
          </a:p>
          <a:p>
            <a:pPr algn="ctr"/>
            <a:endParaRPr lang="uk-U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58101" y="1191739"/>
            <a:ext cx="645539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b="1" dirty="0"/>
          </a:p>
          <a:p>
            <a:pPr marL="342900" indent="-342900">
              <a:buAutoNum type="arabicPeriod"/>
            </a:pPr>
            <a:r>
              <a:rPr lang="uk-UA" b="1" dirty="0"/>
              <a:t> </a:t>
            </a:r>
            <a:r>
              <a:rPr lang="uk-UA" b="1" dirty="0" err="1"/>
              <a:t>ChatGPT</a:t>
            </a:r>
            <a:r>
              <a:rPr lang="uk-UA" b="1" dirty="0"/>
              <a:t> (</a:t>
            </a:r>
            <a:r>
              <a:rPr lang="uk-UA" b="1" dirty="0" err="1"/>
              <a:t>Джі</a:t>
            </a:r>
            <a:r>
              <a:rPr lang="uk-UA" b="1" dirty="0"/>
              <a:t> Пі Ті Чат)</a:t>
            </a:r>
            <a:endParaRPr lang="uk-UA" sz="1600" dirty="0"/>
          </a:p>
          <a:p>
            <a:pPr lvl="0"/>
            <a:r>
              <a:rPr lang="uk-UA" b="1" dirty="0"/>
              <a:t>Опис</a:t>
            </a:r>
            <a:r>
              <a:rPr lang="uk-UA" dirty="0"/>
              <a:t>: </a:t>
            </a:r>
            <a:r>
              <a:rPr lang="uk-UA" dirty="0" err="1"/>
              <a:t>Мовна</a:t>
            </a:r>
            <a:r>
              <a:rPr lang="uk-UA" dirty="0"/>
              <a:t> модель, що здатна генерувати текст картинки, </a:t>
            </a:r>
            <a:r>
              <a:rPr lang="uk-UA" dirty="0" err="1"/>
              <a:t>мнемотаблиці</a:t>
            </a:r>
            <a:r>
              <a:rPr lang="uk-UA" dirty="0"/>
              <a:t>, відповідати на запити, моделювати діалоги, складати сценарії занять, розробляти індивідуальні, тижневі, перспективні плани.</a:t>
            </a:r>
            <a:endParaRPr lang="uk-UA" sz="1600" dirty="0"/>
          </a:p>
          <a:p>
            <a:pPr lvl="0"/>
            <a:r>
              <a:rPr lang="uk-UA" b="1" dirty="0"/>
              <a:t>Приклади застосування у роботі:</a:t>
            </a:r>
            <a:endParaRPr lang="uk-UA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dirty="0"/>
              <a:t>Створення індивідуальних логопедичних планів.</a:t>
            </a:r>
            <a:endParaRPr lang="uk-UA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dirty="0"/>
              <a:t>Генерація віршів, скоромовок, казок зі звуками [С], [Ш], [Р] тощо.</a:t>
            </a:r>
            <a:endParaRPr lang="uk-UA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dirty="0"/>
              <a:t>Складання завдань на фонематичний слух, диференціацію звуків, розвиток зв'язного мовлення, розвиток словника</a:t>
            </a:r>
            <a:endParaRPr lang="uk-UA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dirty="0"/>
              <a:t>Уточнення  </a:t>
            </a:r>
            <a:r>
              <a:rPr lang="uk-UA" dirty="0" err="1"/>
              <a:t>методик</a:t>
            </a:r>
            <a:r>
              <a:rPr lang="uk-UA" dirty="0"/>
              <a:t> та складання алгоритмів постановки звуків.</a:t>
            </a:r>
            <a:endParaRPr lang="uk-UA" sz="1600" dirty="0"/>
          </a:p>
          <a:p>
            <a:pPr lvl="0"/>
            <a:r>
              <a:rPr lang="uk-UA" b="1" dirty="0"/>
              <a:t>Цінність:</a:t>
            </a:r>
            <a:r>
              <a:rPr lang="uk-UA" dirty="0"/>
              <a:t> працює як методичний асистент 24/7.</a:t>
            </a:r>
            <a:endParaRPr lang="uk-UA" sz="1600" dirty="0"/>
          </a:p>
          <a:p>
            <a:pPr algn="ctr"/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335" y="1721598"/>
            <a:ext cx="3279932" cy="327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378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круглений прямокутник 2"/>
          <p:cNvSpPr/>
          <p:nvPr/>
        </p:nvSpPr>
        <p:spPr>
          <a:xfrm>
            <a:off x="620973" y="457199"/>
            <a:ext cx="11054686" cy="59094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4449170" y="1009934"/>
            <a:ext cx="5991367" cy="48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081" y="453239"/>
            <a:ext cx="7441410" cy="11054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00751" y="1562669"/>
            <a:ext cx="1049512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Wordwall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це онлайн-платформа для створення інтерактивних і друкованих дидактичних матеріалів. Вона дозволяє швидко створювати ігри, вправи та картки, які можна використовувати як на звичайних заняттях, так і під час дистанційних занять он - лайн. Сайт працює через браузер, не вимагає встановлення додаткових програм.</a:t>
            </a:r>
          </a:p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Приклади застосування у роботі: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Вправи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фонематичний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слух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ігри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розпізнавання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звуків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словах,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сортування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картинок за звуками,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місця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звуку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слові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(початок, середина,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кінець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Словникова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робота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 темами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тварини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транспорт,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їжа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), робота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антонімами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синонімами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Автоматизація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звуків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вправи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закріплення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правильної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вимови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через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повторення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впізнавання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Розвиток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зв’язного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мовлення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завдання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складання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речень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опис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картинок,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складання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історій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випадкових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Робота з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дітьми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різного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віку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рівня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підтримки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легко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адаптувати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складність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uk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Цінність: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підвищення мотивації дітей через гру, адаптивність до теми.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619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круглений прямокутник 1"/>
          <p:cNvSpPr/>
          <p:nvPr/>
        </p:nvSpPr>
        <p:spPr>
          <a:xfrm>
            <a:off x="641445" y="368490"/>
            <a:ext cx="10754436" cy="60186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TextBox 2"/>
          <p:cNvSpPr txBox="1"/>
          <p:nvPr/>
        </p:nvSpPr>
        <p:spPr>
          <a:xfrm>
            <a:off x="1310185" y="832513"/>
            <a:ext cx="967626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Підсумок та висновки:</a:t>
            </a:r>
          </a:p>
          <a:p>
            <a:endParaRPr lang="uk-UA" dirty="0"/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    Використання штучного інтелекту у роботі вчителя-логопеда відкриває нові можливості для підвищення ефективності та індивідуалізації навчального процесу. Платформи з ШІ  допомагають швидко аналізувати мовлення, підбирати вправи під потреби кожної дитини, створювати якісні візуальні та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аудіоматеріали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, а також впроваджувати ігрові форми навчання, що стимулюють мотивацію. Вони економлять час фахівця на рутинних завданнях, дозволяючи зосередитися на творчій та методичній роботі. Грамотне й етичне застосування ШІ сприяє більш точній діагностиці, прискорює корекційний процес і робить заняття цікавішими та результативнішими як для дітей, так і для самого педагога.</a:t>
            </a: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     Отже,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штучний інтелект для вчителя - логопеда — це не заміна фахівця, а багатофункціональний асистент, який підсилює професійні можливості, оптимізує робочі процеси та робить корекційні заняття більш ефективними, різноманітними та цікавими.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153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круглений прямокутник 1"/>
          <p:cNvSpPr/>
          <p:nvPr/>
        </p:nvSpPr>
        <p:spPr>
          <a:xfrm>
            <a:off x="641445" y="464024"/>
            <a:ext cx="10959152" cy="6018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TextBox 2"/>
          <p:cNvSpPr txBox="1"/>
          <p:nvPr/>
        </p:nvSpPr>
        <p:spPr>
          <a:xfrm>
            <a:off x="1241946" y="1009934"/>
            <a:ext cx="96353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Список використаних джерел: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ANDERSON, P., HIRA, A. Artificial Intelligence in Speech and Language Therapy: Opportunities and Challenges.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Journal of Communication Disorders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2023, vol. 98, p. 106273. DOI: 10.1016/j.jcomdis.2023.106273.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KERTESZ, A.,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McCABE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P. Digital Tools in Speech-Language Pathology Practice.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International Journal of Speech-Language Pathology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2022, vol. 24, no. 6, pp. 601–614. DOI: 10.1080/17549507.2022.2080019.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3. МІНІСТЕРСТВО ОСВІТИ І НАУКИ УКРАЇНИ. Використання цифрових технологій в освітньому процесі: методичні рекомендації. Київ: МОН України, 2024.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URL: https://mon.gov.ua.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SPEECHACE INC. AI-Powered Speech Assessment Tools. 2025. URL: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https://speechace.com.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OPENAI. Applications of GPT Models in Education. 2025. URL: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https://openai.com/research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505540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Жовти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Краплинка</Template>
  <TotalTime>353</TotalTime>
  <Words>936</Words>
  <Application>Microsoft Office PowerPoint</Application>
  <PresentationFormat>Широкий екран</PresentationFormat>
  <Paragraphs>65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1" baseType="lpstr">
      <vt:lpstr>Arial</vt:lpstr>
      <vt:lpstr>Tw Cen MT</vt:lpstr>
      <vt:lpstr>Wingdings</vt:lpstr>
      <vt:lpstr>Краплинка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user</dc:creator>
  <cp:lastModifiedBy>Директор</cp:lastModifiedBy>
  <cp:revision>70</cp:revision>
  <dcterms:created xsi:type="dcterms:W3CDTF">2025-08-12T06:48:51Z</dcterms:created>
  <dcterms:modified xsi:type="dcterms:W3CDTF">2025-09-10T09:14:18Z</dcterms:modified>
</cp:coreProperties>
</file>